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256" r:id="rId3"/>
    <p:sldId id="279" r:id="rId4"/>
    <p:sldId id="283" r:id="rId5"/>
    <p:sldId id="282" r:id="rId6"/>
    <p:sldId id="257" r:id="rId7"/>
    <p:sldId id="263" r:id="rId8"/>
    <p:sldId id="264" r:id="rId9"/>
    <p:sldId id="265" r:id="rId10"/>
    <p:sldId id="266" r:id="rId11"/>
    <p:sldId id="286" r:id="rId12"/>
    <p:sldId id="262" r:id="rId13"/>
    <p:sldId id="284" r:id="rId14"/>
    <p:sldId id="274" r:id="rId15"/>
    <p:sldId id="277" r:id="rId16"/>
    <p:sldId id="276" r:id="rId17"/>
    <p:sldId id="287" r:id="rId18"/>
    <p:sldId id="281" r:id="rId19"/>
    <p:sldId id="272" r:id="rId20"/>
    <p:sldId id="275" r:id="rId21"/>
    <p:sldId id="278" r:id="rId22"/>
    <p:sldId id="288" r:id="rId23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F1B6E-8DF8-4919-A6AC-8E49D87DE85E}" type="datetimeFigureOut">
              <a:rPr lang="it-IT" smtClean="0"/>
              <a:t>25/01/2018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092BA-4921-4CDF-B8B2-BDB120C94E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89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092BA-4921-4CDF-B8B2-BDB120C94E5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91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6074-008B-4A07-8FF9-AEF51C02E4F7}" type="datetimeFigureOut">
              <a:rPr lang="it-IT" smtClean="0"/>
              <a:t>25/01/2018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AF8-1851-452F-A715-CF24A8A892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29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6074-008B-4A07-8FF9-AEF51C02E4F7}" type="datetimeFigureOut">
              <a:rPr lang="it-IT" smtClean="0"/>
              <a:t>25/01/2018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AF8-1851-452F-A715-CF24A8A892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39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6074-008B-4A07-8FF9-AEF51C02E4F7}" type="datetimeFigureOut">
              <a:rPr lang="it-IT" smtClean="0"/>
              <a:t>25/01/2018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AF8-1851-452F-A715-CF24A8A892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84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6074-008B-4A07-8FF9-AEF51C02E4F7}" type="datetimeFigureOut">
              <a:rPr lang="it-IT" smtClean="0"/>
              <a:t>25/01/2018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AF8-1851-452F-A715-CF24A8A892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73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6074-008B-4A07-8FF9-AEF51C02E4F7}" type="datetimeFigureOut">
              <a:rPr lang="it-IT" smtClean="0"/>
              <a:t>25/01/2018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AF8-1851-452F-A715-CF24A8A892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50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6074-008B-4A07-8FF9-AEF51C02E4F7}" type="datetimeFigureOut">
              <a:rPr lang="it-IT" smtClean="0"/>
              <a:t>25/01/2018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AF8-1851-452F-A715-CF24A8A892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82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6074-008B-4A07-8FF9-AEF51C02E4F7}" type="datetimeFigureOut">
              <a:rPr lang="it-IT" smtClean="0"/>
              <a:t>25/01/2018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AF8-1851-452F-A715-CF24A8A892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05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6074-008B-4A07-8FF9-AEF51C02E4F7}" type="datetimeFigureOut">
              <a:rPr lang="it-IT" smtClean="0"/>
              <a:t>25/01/2018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AF8-1851-452F-A715-CF24A8A892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93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6074-008B-4A07-8FF9-AEF51C02E4F7}" type="datetimeFigureOut">
              <a:rPr lang="it-IT" smtClean="0"/>
              <a:t>25/01/2018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AF8-1851-452F-A715-CF24A8A892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76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6074-008B-4A07-8FF9-AEF51C02E4F7}" type="datetimeFigureOut">
              <a:rPr lang="it-IT" smtClean="0"/>
              <a:t>25/01/2018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AF8-1851-452F-A715-CF24A8A892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72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6074-008B-4A07-8FF9-AEF51C02E4F7}" type="datetimeFigureOut">
              <a:rPr lang="it-IT" smtClean="0"/>
              <a:t>25/01/2018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6AF8-1851-452F-A715-CF24A8A892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16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6074-008B-4A07-8FF9-AEF51C02E4F7}" type="datetimeFigureOut">
              <a:rPr lang="it-IT" smtClean="0"/>
              <a:t>25/01/2018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36AF8-1851-452F-A715-CF24A8A892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86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9502"/>
            <a:ext cx="9036496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arrotondato 5"/>
          <p:cNvSpPr/>
          <p:nvPr/>
        </p:nvSpPr>
        <p:spPr>
          <a:xfrm>
            <a:off x="3707904" y="4803998"/>
            <a:ext cx="1512168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>
                <a:solidFill>
                  <a:schemeClr val="tx2">
                    <a:lumMod val="50000"/>
                  </a:schemeClr>
                </a:solidFill>
              </a:rPr>
              <a:t>Fortunato Nardelli</a:t>
            </a:r>
            <a:endParaRPr lang="it-IT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596996"/>
            <a:ext cx="6454836" cy="12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004048" y="35252"/>
            <a:ext cx="396044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«Ferrari, quando seleziona ogni anno i giovani talenti da inserire in azienda, affianca all’esame del curriculum diverse valutazioni attitudinali</a:t>
            </a:r>
            <a:r>
              <a:rPr lang="it-IT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come le sessioni di lavoro di gruppo tra i candidati per valutarne la leadership e la capacità di lavorare in team</a:t>
            </a:r>
            <a:r>
              <a:rPr lang="it-IT" sz="2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</a:t>
            </a:r>
            <a:endParaRPr lang="it-IT" sz="2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710" y="4012929"/>
            <a:ext cx="5143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Ervino </a:t>
            </a:r>
            <a:r>
              <a:rPr lang="it-IT" sz="2800" dirty="0" err="1" smtClean="0">
                <a:solidFill>
                  <a:schemeClr val="bg1"/>
                </a:solidFill>
              </a:rPr>
              <a:t>Riccobon</a:t>
            </a:r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sz="2800" dirty="0" err="1" smtClean="0">
                <a:solidFill>
                  <a:srgbClr val="FFFF00"/>
                </a:solidFill>
              </a:rPr>
              <a:t>Resp</a:t>
            </a:r>
            <a:r>
              <a:rPr lang="it-IT" sz="2800" dirty="0" smtClean="0">
                <a:solidFill>
                  <a:srgbClr val="FFFF00"/>
                </a:solidFill>
              </a:rPr>
              <a:t>. Prodotto e processi Ferrari  </a:t>
            </a:r>
            <a:endParaRPr lang="it-IT" sz="2800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52"/>
            <a:ext cx="5047232" cy="390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79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288097" y="18452"/>
            <a:ext cx="38559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solidFill>
                  <a:srgbClr val="FFFF00"/>
                </a:solidFill>
              </a:rPr>
              <a:t>Il nostro obiettivo non è investigare su quali sono le competenze tecniche della persona – ovvero la sua capacità di saper fare – ma capire quali sono le sue attitudini – ovvero cercare di capire se davanti abbiamo un candidato che si sa spiegare, che è in grado di ascoltare e di sintetizzare un </a:t>
            </a:r>
            <a:r>
              <a:rPr lang="it-IT" sz="2600" dirty="0" smtClean="0">
                <a:solidFill>
                  <a:srgbClr val="FFFF00"/>
                </a:solidFill>
              </a:rPr>
              <a:t>concetto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7"/>
            <a:ext cx="5266928" cy="428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512" y="429246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FF00"/>
                </a:solidFill>
              </a:rPr>
              <a:t>Massimo </a:t>
            </a:r>
            <a:r>
              <a:rPr lang="it-IT" sz="2400" dirty="0" err="1" smtClean="0">
                <a:solidFill>
                  <a:srgbClr val="FFFF00"/>
                </a:solidFill>
              </a:rPr>
              <a:t>Rocchini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Yamaha </a:t>
            </a:r>
            <a:r>
              <a:rPr lang="it-IT" sz="2400" dirty="0">
                <a:solidFill>
                  <a:srgbClr val="0070C0"/>
                </a:solidFill>
              </a:rPr>
              <a:t>Motor R&amp;D Europe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</a:p>
          <a:p>
            <a:pPr algn="ctr"/>
            <a:endParaRPr lang="it-IT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7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267494"/>
            <a:ext cx="5544616" cy="41703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«Ci interessa poco cosa il giovane abbia studiato. A noi interessano le </a:t>
            </a:r>
            <a:r>
              <a:rPr lang="it-IT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soft </a:t>
            </a:r>
            <a:r>
              <a:rPr lang="it-IT" sz="3200" b="1" i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skills</a:t>
            </a:r>
            <a:r>
              <a:rPr lang="it-IT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</a:t>
            </a:r>
            <a:r>
              <a:rPr lang="it-IT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e se troviamo persone capaci da questo punto di vista, </a:t>
            </a:r>
            <a:r>
              <a:rPr lang="it-IT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 formiamo sulla professionalità specifica o le facciamo formare a nostre spese</a:t>
            </a:r>
            <a:r>
              <a:rPr lang="it-IT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.»</a:t>
            </a:r>
          </a:p>
          <a:p>
            <a:endParaRPr lang="it-IT" sz="1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09" y="2427734"/>
            <a:ext cx="5112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13340"/>
            <a:ext cx="3203848" cy="503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268191" y="443786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Federico Vione 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isultati immagini per SOFT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0"/>
            <a:ext cx="9144000" cy="51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1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431" y="1923678"/>
            <a:ext cx="1632320" cy="18790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11" y="123478"/>
            <a:ext cx="8458200" cy="1341646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3908439" y="915566"/>
            <a:ext cx="1872208" cy="64807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823" y="1923678"/>
            <a:ext cx="1793441" cy="1948778"/>
          </a:xfrm>
          <a:prstGeom prst="rect">
            <a:avLst/>
          </a:prstGeom>
        </p:spPr>
      </p:pic>
      <p:pic>
        <p:nvPicPr>
          <p:cNvPr id="10" name="Immagine 9" descr="Risultati immagini per offerta di lavor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94" y="4114083"/>
            <a:ext cx="1143000" cy="6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4 11"/>
          <p:cNvCxnSpPr>
            <a:stCxn id="6" idx="2"/>
            <a:endCxn id="10" idx="1"/>
          </p:cNvCxnSpPr>
          <p:nvPr/>
        </p:nvCxnSpPr>
        <p:spPr>
          <a:xfrm rot="16200000" flipH="1">
            <a:off x="2718113" y="3527221"/>
            <a:ext cx="651058" cy="1202103"/>
          </a:xfrm>
          <a:prstGeom prst="bentConnector2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4 20"/>
          <p:cNvCxnSpPr>
            <a:stCxn id="10" idx="3"/>
            <a:endCxn id="9" idx="2"/>
          </p:cNvCxnSpPr>
          <p:nvPr/>
        </p:nvCxnSpPr>
        <p:spPr>
          <a:xfrm flipV="1">
            <a:off x="4787694" y="3872456"/>
            <a:ext cx="1263850" cy="581346"/>
          </a:xfrm>
          <a:prstGeom prst="bentConnector2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isultati immagini per curricul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60" y="1931146"/>
            <a:ext cx="857007" cy="8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ccia a sinistra 26"/>
          <p:cNvSpPr/>
          <p:nvPr/>
        </p:nvSpPr>
        <p:spPr>
          <a:xfrm>
            <a:off x="4599030" y="2207251"/>
            <a:ext cx="555793" cy="292491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a sinistra 29"/>
          <p:cNvSpPr/>
          <p:nvPr/>
        </p:nvSpPr>
        <p:spPr>
          <a:xfrm>
            <a:off x="3230878" y="2213405"/>
            <a:ext cx="555793" cy="292491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sinistra 30"/>
          <p:cNvSpPr/>
          <p:nvPr/>
        </p:nvSpPr>
        <p:spPr>
          <a:xfrm>
            <a:off x="6948264" y="1995686"/>
            <a:ext cx="1512168" cy="576064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Ex studenti</a:t>
            </a:r>
            <a:endParaRPr lang="it-IT" dirty="0"/>
          </a:p>
        </p:txBody>
      </p:sp>
      <p:sp>
        <p:nvSpPr>
          <p:cNvPr id="32" name="Freccia a sinistra 31"/>
          <p:cNvSpPr/>
          <p:nvPr/>
        </p:nvSpPr>
        <p:spPr>
          <a:xfrm flipH="1">
            <a:off x="107504" y="1929832"/>
            <a:ext cx="1518925" cy="576064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Lavoro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917672" y="4608855"/>
            <a:ext cx="260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100 offerte di lavoro 2017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30" grpId="0" animBg="1"/>
      <p:bldP spid="31" grpId="0" animBg="1"/>
      <p:bldP spid="32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17041" y="4371950"/>
            <a:ext cx="9451503" cy="461665"/>
            <a:chOff x="-19471" y="4366414"/>
            <a:chExt cx="9451503" cy="461665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-19471" y="4366414"/>
              <a:ext cx="8155359" cy="46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rgbClr val="FFFF00"/>
                  </a:solidFill>
                </a:rPr>
                <a:t>Serietà!</a:t>
              </a:r>
              <a:endParaRPr lang="it-IT" sz="2400" dirty="0">
                <a:solidFill>
                  <a:srgbClr val="FFFF00"/>
                </a:solidFill>
              </a:endParaRPr>
            </a:p>
          </p:txBody>
        </p:sp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888" y="4536714"/>
              <a:ext cx="1296144" cy="1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po 7"/>
          <p:cNvGrpSpPr/>
          <p:nvPr/>
        </p:nvGrpSpPr>
        <p:grpSpPr>
          <a:xfrm>
            <a:off x="17042" y="1489218"/>
            <a:ext cx="8986608" cy="923330"/>
            <a:chOff x="-19470" y="1489218"/>
            <a:chExt cx="8986608" cy="923330"/>
          </a:xfrm>
        </p:grpSpPr>
        <p:sp>
          <p:nvSpPr>
            <p:cNvPr id="6" name="CasellaDiTesto 5"/>
            <p:cNvSpPr txBox="1"/>
            <p:nvPr/>
          </p:nvSpPr>
          <p:spPr>
            <a:xfrm>
              <a:off x="-19470" y="1489218"/>
              <a:ext cx="8155358" cy="9233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FF00"/>
                  </a:solidFill>
                </a:rPr>
                <a:t>Competenze richieste: Elevata attitudine al lavoro di team, doti di precisione, flessibilità mentale e capacità proattiva nella gestione delle problematiche professionali. </a:t>
              </a: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974" y="1635646"/>
              <a:ext cx="785164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po 11"/>
          <p:cNvGrpSpPr/>
          <p:nvPr/>
        </p:nvGrpSpPr>
        <p:grpSpPr>
          <a:xfrm>
            <a:off x="17041" y="2434972"/>
            <a:ext cx="9115139" cy="923330"/>
            <a:chOff x="17041" y="2434972"/>
            <a:chExt cx="9115139" cy="92333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348" y="2560226"/>
              <a:ext cx="991832" cy="67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17041" y="2434972"/>
              <a:ext cx="8155359" cy="9233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Tutt'oggi in continua espansione e, per questo, alla ricerca di persone motivate a crescere insieme. In particolare alla ricerca di candidati da formare </a:t>
              </a:r>
              <a:r>
                <a:rPr lang="it-IT" dirty="0" err="1">
                  <a:solidFill>
                    <a:schemeClr val="bg1"/>
                  </a:solidFill>
                </a:rPr>
                <a:t>affinchè</a:t>
              </a:r>
              <a:r>
                <a:rPr lang="it-IT" dirty="0">
                  <a:solidFill>
                    <a:schemeClr val="bg1"/>
                  </a:solidFill>
                </a:rPr>
                <a:t> diventino autonomi nella programmazione delle macchine.</a:t>
              </a: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0" y="3360043"/>
            <a:ext cx="9108504" cy="646331"/>
            <a:chOff x="-36512" y="3360043"/>
            <a:chExt cx="9108504" cy="646331"/>
          </a:xfrm>
        </p:grpSpPr>
        <p:sp>
          <p:nvSpPr>
            <p:cNvPr id="9" name="CasellaDiTesto 8"/>
            <p:cNvSpPr txBox="1"/>
            <p:nvPr/>
          </p:nvSpPr>
          <p:spPr>
            <a:xfrm>
              <a:off x="-36512" y="3360043"/>
              <a:ext cx="8172400" cy="6463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FF00"/>
                  </a:solidFill>
                </a:rPr>
                <a:t>Stiamo cercando ragazzo o ragazza che voglia imparare a cimentarsi nella costruzione dei prototipi.</a:t>
              </a:r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2571" y="3589980"/>
              <a:ext cx="919421" cy="186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po 13"/>
          <p:cNvGrpSpPr/>
          <p:nvPr/>
        </p:nvGrpSpPr>
        <p:grpSpPr>
          <a:xfrm>
            <a:off x="17041" y="4006374"/>
            <a:ext cx="9081449" cy="369332"/>
            <a:chOff x="17041" y="4006374"/>
            <a:chExt cx="9081449" cy="369332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4080999"/>
              <a:ext cx="926090" cy="27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>
              <a:off x="17041" y="4006374"/>
              <a:ext cx="8155359" cy="3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Cerchiamo ragazzi in gamba con tanta voglia di lavorare e imparare.</a:t>
              </a: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4417" y="123478"/>
            <a:ext cx="8961695" cy="648834"/>
            <a:chOff x="-32095" y="123478"/>
            <a:chExt cx="8961695" cy="64883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132134"/>
              <a:ext cx="757200" cy="64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-32095" y="123478"/>
              <a:ext cx="8167983" cy="6463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FF00"/>
                  </a:solidFill>
                </a:rPr>
                <a:t>Siamo in cerca di un programmatore che soprattutto abbia la passione </a:t>
              </a:r>
              <a:r>
                <a:rPr lang="it-IT" dirty="0" smtClean="0">
                  <a:solidFill>
                    <a:srgbClr val="FFFF00"/>
                  </a:solidFill>
                </a:rPr>
                <a:t>di </a:t>
              </a:r>
              <a:r>
                <a:rPr lang="it-IT" dirty="0">
                  <a:solidFill>
                    <a:srgbClr val="FFFF00"/>
                  </a:solidFill>
                </a:rPr>
                <a:t>programmare, spirito di iniziativa, curiosità di ricerca e che sia </a:t>
              </a:r>
              <a:r>
                <a:rPr lang="it-IT" dirty="0" smtClean="0">
                  <a:solidFill>
                    <a:srgbClr val="FFFF00"/>
                  </a:solidFill>
                </a:rPr>
                <a:t>propositivo.</a:t>
              </a:r>
              <a:endParaRPr lang="it-IT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20628" y="810354"/>
            <a:ext cx="9079119" cy="646331"/>
            <a:chOff x="-15884" y="810354"/>
            <a:chExt cx="9079119" cy="646331"/>
          </a:xfrm>
        </p:grpSpPr>
        <p:sp>
          <p:nvSpPr>
            <p:cNvPr id="5" name="CasellaDiTesto 4"/>
            <p:cNvSpPr txBox="1"/>
            <p:nvPr/>
          </p:nvSpPr>
          <p:spPr>
            <a:xfrm>
              <a:off x="-15884" y="810354"/>
              <a:ext cx="8151772" cy="6463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La passione ed il talento prima di tutto. La voglia di apprendere, crescere e contribuire alla propria azienda con idee, energia e motivazione</a:t>
              </a:r>
              <a:r>
                <a:rPr lang="it-IT" dirty="0" smtClean="0">
                  <a:solidFill>
                    <a:schemeClr val="bg1"/>
                  </a:solidFill>
                </a:rPr>
                <a:t>.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974" y="1024081"/>
              <a:ext cx="881261" cy="21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27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" y="0"/>
            <a:ext cx="911357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623"/>
            <a:ext cx="1924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6116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65" y="-20538"/>
            <a:ext cx="1752755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20" y="0"/>
            <a:ext cx="483008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6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391"/>
            <a:ext cx="9144000" cy="51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78" y="0"/>
            <a:ext cx="420982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" y="-20538"/>
            <a:ext cx="493204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20538"/>
            <a:ext cx="3240360" cy="523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-4465" y="-92546"/>
            <a:ext cx="9148465" cy="5239979"/>
            <a:chOff x="-4465" y="-92546"/>
            <a:chExt cx="9148465" cy="523997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65" y="3933"/>
              <a:ext cx="9148465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1655408" y="-92546"/>
              <a:ext cx="5508880" cy="1015663"/>
            </a:xfrm>
            <a:prstGeom prst="rect">
              <a:avLst/>
            </a:prstGeom>
            <a:noFill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6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Piattaforma LMS</a:t>
              </a:r>
              <a:endParaRPr lang="it-IT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0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8856984" cy="505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691680" y="2355726"/>
            <a:ext cx="50082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COMPETENZE</a:t>
            </a:r>
            <a:endParaRPr lang="it-IT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3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1" y="3536640"/>
            <a:ext cx="3545181" cy="160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06" y="3183228"/>
            <a:ext cx="781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9701" y="1487496"/>
            <a:ext cx="1878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Meccatronici</a:t>
            </a:r>
            <a:endParaRPr lang="it-IT" sz="2400" b="1" dirty="0">
              <a:solidFill>
                <a:schemeClr val="tx2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9" name="Connettore 4 8"/>
          <p:cNvCxnSpPr>
            <a:stCxn id="7" idx="2"/>
          </p:cNvCxnSpPr>
          <p:nvPr/>
        </p:nvCxnSpPr>
        <p:spPr>
          <a:xfrm rot="16200000" flipH="1">
            <a:off x="898997" y="2018866"/>
            <a:ext cx="1587479" cy="144806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60375" y="2824250"/>
            <a:ext cx="1772832" cy="276999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Velocità, potenza,  tempi </a:t>
            </a:r>
            <a:endParaRPr lang="it-IT" sz="12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3430830" y="1487495"/>
            <a:ext cx="194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Elettrotecnici Elettronici</a:t>
            </a:r>
            <a:endParaRPr lang="it-IT" sz="2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4" name="Connettore 4 33"/>
          <p:cNvCxnSpPr>
            <a:stCxn id="31" idx="2"/>
            <a:endCxn id="1029" idx="1"/>
          </p:cNvCxnSpPr>
          <p:nvPr/>
        </p:nvCxnSpPr>
        <p:spPr>
          <a:xfrm rot="5400000">
            <a:off x="3080286" y="2157913"/>
            <a:ext cx="1164774" cy="1485933"/>
          </a:xfrm>
          <a:prstGeom prst="bentConnector4">
            <a:avLst>
              <a:gd name="adj1" fmla="val 37120"/>
              <a:gd name="adj2" fmla="val 1153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2557034" y="2465900"/>
            <a:ext cx="1747587" cy="276999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Sensori , cablaggi, WIFI, </a:t>
            </a:r>
            <a:endParaRPr lang="it-IT" sz="1200" dirty="0"/>
          </a:p>
        </p:txBody>
      </p:sp>
      <p:pic>
        <p:nvPicPr>
          <p:cNvPr id="1035" name="Picture 11" descr="Risultati immagini per 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63" y="3667801"/>
            <a:ext cx="1861065" cy="13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97" y="3100154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CasellaDiTesto 48"/>
          <p:cNvSpPr txBox="1"/>
          <p:nvPr/>
        </p:nvSpPr>
        <p:spPr>
          <a:xfrm>
            <a:off x="6117042" y="1519037"/>
            <a:ext cx="194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Informatici</a:t>
            </a:r>
            <a:endParaRPr lang="it-IT" sz="2400" b="1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0" name="Connettore 4 49"/>
          <p:cNvCxnSpPr/>
          <p:nvPr/>
        </p:nvCxnSpPr>
        <p:spPr>
          <a:xfrm flipV="1">
            <a:off x="3775693" y="3483265"/>
            <a:ext cx="4044656" cy="4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7287573" y="2494769"/>
            <a:ext cx="1246271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Analisi dati </a:t>
            </a:r>
            <a:r>
              <a:rPr lang="it-IT" sz="1200" dirty="0" smtClean="0">
                <a:sym typeface="Wingdings" panose="05000000000000000000" pitchFamily="2" charset="2"/>
              </a:rPr>
              <a:t></a:t>
            </a:r>
            <a:endParaRPr lang="it-IT" sz="1200" dirty="0"/>
          </a:p>
        </p:txBody>
      </p:sp>
      <p:cxnSp>
        <p:nvCxnSpPr>
          <p:cNvPr id="54" name="Connettore 4 53"/>
          <p:cNvCxnSpPr>
            <a:stCxn id="49" idx="2"/>
            <a:endCxn id="1035" idx="0"/>
          </p:cNvCxnSpPr>
          <p:nvPr/>
        </p:nvCxnSpPr>
        <p:spPr>
          <a:xfrm rot="16200000" flipH="1">
            <a:off x="6976024" y="2096528"/>
            <a:ext cx="1687099" cy="1455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4 58"/>
          <p:cNvCxnSpPr>
            <a:stCxn id="53" idx="3"/>
            <a:endCxn id="7" idx="0"/>
          </p:cNvCxnSpPr>
          <p:nvPr/>
        </p:nvCxnSpPr>
        <p:spPr>
          <a:xfrm flipH="1" flipV="1">
            <a:off x="968703" y="1487496"/>
            <a:ext cx="7565141" cy="1145773"/>
          </a:xfrm>
          <a:prstGeom prst="bentConnector4">
            <a:avLst>
              <a:gd name="adj1" fmla="val -3022"/>
              <a:gd name="adj2" fmla="val 11995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4 61"/>
          <p:cNvCxnSpPr>
            <a:stCxn id="53" idx="3"/>
            <a:endCxn id="31" idx="0"/>
          </p:cNvCxnSpPr>
          <p:nvPr/>
        </p:nvCxnSpPr>
        <p:spPr>
          <a:xfrm flipH="1" flipV="1">
            <a:off x="4405639" y="1487495"/>
            <a:ext cx="4128205" cy="1145774"/>
          </a:xfrm>
          <a:prstGeom prst="bentConnector4">
            <a:avLst>
              <a:gd name="adj1" fmla="val -5538"/>
              <a:gd name="adj2" fmla="val 11995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utoShape 14" descr="Risultati immagini per INT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" name="AutoShape 16" descr="Risultati immagini per INTER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037" name="Gruppo 1036"/>
          <p:cNvGrpSpPr/>
          <p:nvPr/>
        </p:nvGrpSpPr>
        <p:grpSpPr>
          <a:xfrm>
            <a:off x="965099" y="51470"/>
            <a:ext cx="7101560" cy="923330"/>
            <a:chOff x="965099" y="139119"/>
            <a:chExt cx="7101560" cy="923330"/>
          </a:xfrm>
        </p:grpSpPr>
        <p:sp>
          <p:nvSpPr>
            <p:cNvPr id="51" name="Rettangolo arrotondato 50"/>
            <p:cNvSpPr/>
            <p:nvPr/>
          </p:nvSpPr>
          <p:spPr>
            <a:xfrm>
              <a:off x="965099" y="178784"/>
              <a:ext cx="7101560" cy="864096"/>
            </a:xfrm>
            <a:prstGeom prst="roundRect">
              <a:avLst/>
            </a:prstGeom>
            <a:ln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2202223" y="139119"/>
              <a:ext cx="360021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I LEARN 4.0</a:t>
              </a:r>
              <a:endPara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pic>
          <p:nvPicPr>
            <p:cNvPr id="1042" name="Picture 18" descr="Risultati immagini per INTERNE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648" y="222515"/>
              <a:ext cx="776633" cy="77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61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005" y="4139480"/>
            <a:ext cx="3792758" cy="59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31" grpId="0"/>
      <p:bldP spid="39" grpId="0" animBg="1"/>
      <p:bldP spid="49" grpId="0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157667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«</a:t>
            </a:r>
            <a:r>
              <a:rPr lang="it-IT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L’innovazione </a:t>
            </a:r>
            <a:r>
              <a:rPr lang="it-IT" sz="28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non è mai arrivata attraverso la burocrazia e la gerarchia. </a:t>
            </a:r>
            <a:endParaRPr lang="it-IT" sz="2800" i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it-IT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È </a:t>
            </a:r>
            <a:r>
              <a:rPr lang="it-IT" sz="28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sempre arrivata attraverso gli individui</a:t>
            </a:r>
            <a:r>
              <a:rPr lang="it-IT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.»</a:t>
            </a:r>
            <a:endParaRPr lang="it-IT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AutoShape 2" descr="Risultati immagini per john scul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Risultati immagini per john scul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987824" y="2972147"/>
            <a:ext cx="62612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«</a:t>
            </a:r>
            <a:r>
              <a:rPr lang="it-IT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L'apprendimento </a:t>
            </a:r>
            <a:r>
              <a:rPr lang="it-IT" sz="28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 l'innovazione vanno mano nella mano. </a:t>
            </a:r>
            <a:endParaRPr lang="it-IT" sz="2800" i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it-IT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Pensare </a:t>
            </a:r>
            <a:r>
              <a:rPr lang="it-IT" sz="28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che ciò che hai fatto ieri </a:t>
            </a:r>
            <a:r>
              <a:rPr lang="it-IT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andrà bene anche domani, è solo arroganza</a:t>
            </a:r>
            <a:r>
              <a:rPr lang="it-IT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6930196" y="7936"/>
            <a:ext cx="2213804" cy="2923854"/>
            <a:chOff x="7127776" y="7937"/>
            <a:chExt cx="2016224" cy="2526660"/>
          </a:xfrm>
        </p:grpSpPr>
        <p:pic>
          <p:nvPicPr>
            <p:cNvPr id="5126" name="Picture 6" descr="Risultati immagini per john sculle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776" y="7937"/>
              <a:ext cx="2016224" cy="2526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7293267" y="2054164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chemeClr val="bg1"/>
                  </a:solidFill>
                </a:rPr>
                <a:t>(John </a:t>
              </a:r>
              <a:r>
                <a:rPr lang="it-IT" sz="2000" b="1" dirty="0" err="1">
                  <a:solidFill>
                    <a:schemeClr val="bg1"/>
                  </a:solidFill>
                </a:rPr>
                <a:t>Sculley</a:t>
              </a:r>
              <a:r>
                <a:rPr lang="it-IT" sz="2000" b="1" dirty="0" smtClean="0">
                  <a:solidFill>
                    <a:schemeClr val="bg1"/>
                  </a:solidFill>
                </a:rPr>
                <a:t>)</a:t>
              </a:r>
              <a:endParaRPr lang="it-IT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156790" y="2254219"/>
            <a:ext cx="2311425" cy="2889281"/>
            <a:chOff x="179512" y="2254219"/>
            <a:chExt cx="2311425" cy="2889281"/>
          </a:xfrm>
        </p:grpSpPr>
        <p:pic>
          <p:nvPicPr>
            <p:cNvPr id="3074" name="Picture 2" descr="Risultati immagini per william poll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254219"/>
              <a:ext cx="2311425" cy="288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sellaDiTesto 10"/>
            <p:cNvSpPr txBox="1"/>
            <p:nvPr/>
          </p:nvSpPr>
          <p:spPr>
            <a:xfrm>
              <a:off x="307975" y="4743390"/>
              <a:ext cx="2031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bg1"/>
                  </a:solidFill>
                </a:rPr>
                <a:t>(</a:t>
              </a:r>
              <a:r>
                <a:rPr lang="it-IT" sz="2000" dirty="0" err="1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Willima</a:t>
              </a:r>
              <a:r>
                <a:rPr lang="it-IT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it-IT" sz="2000" dirty="0" err="1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Pollard</a:t>
              </a:r>
              <a:r>
                <a:rPr lang="it-IT" sz="2000" b="1" dirty="0" smtClean="0">
                  <a:solidFill>
                    <a:schemeClr val="bg1"/>
                  </a:solidFill>
                </a:rPr>
                <a:t>)</a:t>
              </a:r>
              <a:endParaRPr lang="it-IT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8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graz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749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3647"/>
            <a:ext cx="9144000" cy="17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12"/>
            <a:ext cx="9144000" cy="51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201999" y="21412"/>
            <a:ext cx="41346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CULTURA</a:t>
            </a:r>
            <a:endParaRPr lang="it-IT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11886" y="1563638"/>
            <a:ext cx="88084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72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SAPERE CONSOLIDATO</a:t>
            </a:r>
            <a:endParaRPr lang="it-IT" sz="72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26957" y="2852903"/>
            <a:ext cx="49199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72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TRADIZIONE</a:t>
            </a:r>
            <a:endParaRPr lang="it-IT" sz="72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240196" y="3916094"/>
            <a:ext cx="67219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72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CONSERVAZIONE</a:t>
            </a:r>
            <a:endParaRPr lang="it-IT" sz="72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7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12"/>
            <a:ext cx="9144000" cy="51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42629" y="38796"/>
            <a:ext cx="782778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0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NON E’ IN DISCUSSIONE</a:t>
            </a:r>
          </a:p>
          <a:p>
            <a:pPr algn="ctr"/>
            <a:r>
              <a:rPr lang="it-IT" sz="6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COSA</a:t>
            </a:r>
            <a:endParaRPr lang="it-IT" sz="6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92837" y="1970912"/>
            <a:ext cx="45674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 IL COME</a:t>
            </a:r>
            <a:endParaRPr lang="it-IT" sz="66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88104" y="3107085"/>
            <a:ext cx="58047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cap="none" spc="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 APPRENDE, SI USA, </a:t>
            </a:r>
          </a:p>
          <a:p>
            <a:pPr algn="ctr"/>
            <a:r>
              <a:rPr lang="it-IT" sz="4800" b="1" cap="none" spc="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 APPLICA</a:t>
            </a:r>
            <a:endParaRPr lang="it-IT" sz="4800" b="1" cap="none" spc="0" dirty="0">
              <a:ln w="11430"/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7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55"/>
            <a:ext cx="9144000" cy="52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-57613"/>
            <a:ext cx="64374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SAPERE CONDIVISO</a:t>
            </a:r>
            <a:endParaRPr lang="it-IT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083721" y="843558"/>
            <a:ext cx="4746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ACCESSO 24/7</a:t>
            </a:r>
            <a:endParaRPr lang="it-IT" sz="6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-30226" y="1707654"/>
            <a:ext cx="6327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0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 SOLVING</a:t>
            </a:r>
            <a:endParaRPr lang="it-IT" sz="6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083721" y="3003798"/>
            <a:ext cx="40109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0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CREATIVITA’</a:t>
            </a:r>
            <a:endParaRPr lang="it-IT" sz="6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6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isultati immagini per JOB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"/>
            <a:ext cx="9144000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83537" y="2427734"/>
            <a:ext cx="804361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</a:effectLst>
              </a:rPr>
              <a:t>COSA VUOLE IL MONDO </a:t>
            </a:r>
          </a:p>
          <a:p>
            <a:pPr algn="ctr"/>
            <a:r>
              <a:rPr lang="it-I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</a:effectLst>
              </a:rPr>
              <a:t>DEL LAVORO?</a:t>
            </a:r>
            <a:endParaRPr lang="it-IT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5">
                    <a:lumMod val="75000"/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9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860032" y="342194"/>
            <a:ext cx="417646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«Ciò che si è studiato è meno importante di che tipo di persona sei»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0" y="0"/>
            <a:ext cx="4736094" cy="5164038"/>
            <a:chOff x="0" y="0"/>
            <a:chExt cx="4736094" cy="5164038"/>
          </a:xfrm>
        </p:grpSpPr>
        <p:pic>
          <p:nvPicPr>
            <p:cNvPr id="2052" name="Picture 4" descr="Immagine correla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36094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815" y="3051759"/>
              <a:ext cx="2051201" cy="211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sellaDiTesto 2"/>
          <p:cNvSpPr txBox="1"/>
          <p:nvPr/>
        </p:nvSpPr>
        <p:spPr>
          <a:xfrm>
            <a:off x="2664813" y="4756701"/>
            <a:ext cx="2051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FF00"/>
                </a:solidFill>
              </a:rPr>
              <a:t>Leonardo Del Vecchio</a:t>
            </a:r>
            <a:endParaRPr lang="it-IT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35252"/>
            <a:ext cx="51845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«Cerchiamo persone che abbiano la voglia e l’agilità mentale per imparare continuamente» </a:t>
            </a:r>
            <a:endParaRPr lang="it-IT" sz="105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47"/>
            <a:ext cx="3318511" cy="42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4317373"/>
            <a:ext cx="341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Laszlo </a:t>
            </a:r>
            <a:r>
              <a:rPr lang="it-IT" sz="2800" dirty="0" err="1" smtClean="0">
                <a:solidFill>
                  <a:schemeClr val="bg1"/>
                </a:solidFill>
              </a:rPr>
              <a:t>Bock</a:t>
            </a:r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rgbClr val="FFFF00"/>
                </a:solidFill>
              </a:rPr>
              <a:t>Dir. Personale Google  </a:t>
            </a:r>
            <a:endParaRPr lang="it-IT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79912" y="35252"/>
            <a:ext cx="5184576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«L’ultima cosa che cerchiamo in un giovane da assumere è la specifica competenza. </a:t>
            </a:r>
          </a:p>
          <a:p>
            <a:r>
              <a:rPr lang="it-IT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 il giovane ha la voglia di imparare, l’umiltà intellettuale di accettare che un altro ne sa più di lui e la capacità di lavorarci assieme, alla fine troverà la soluzione del problema molto prima dell’esperto»</a:t>
            </a:r>
            <a:endParaRPr lang="it-IT" sz="9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47"/>
            <a:ext cx="3318511" cy="42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4317373"/>
            <a:ext cx="341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Laszlo </a:t>
            </a:r>
            <a:r>
              <a:rPr lang="it-IT" sz="2800" dirty="0" err="1" smtClean="0">
                <a:solidFill>
                  <a:schemeClr val="bg1"/>
                </a:solidFill>
              </a:rPr>
              <a:t>Bock</a:t>
            </a:r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rgbClr val="FFFF00"/>
                </a:solidFill>
              </a:rPr>
              <a:t>Dir. Personale Google  </a:t>
            </a:r>
            <a:endParaRPr lang="it-IT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475</Words>
  <Application>Microsoft Office PowerPoint</Application>
  <PresentationFormat>Presentazione su schermo (16:9)</PresentationFormat>
  <Paragraphs>59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Microsoft</dc:creator>
  <cp:lastModifiedBy>Utente Microsoft</cp:lastModifiedBy>
  <cp:revision>75</cp:revision>
  <dcterms:created xsi:type="dcterms:W3CDTF">2018-01-15T16:51:04Z</dcterms:created>
  <dcterms:modified xsi:type="dcterms:W3CDTF">2018-01-25T18:41:01Z</dcterms:modified>
</cp:coreProperties>
</file>