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90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5924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15568e220_2_5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a15568e220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15568e220_2_11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a15568e220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15568e220_2_11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a15568e220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15568e220_2_12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a15568e220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15568e220_2_1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a15568e220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15568e220_2_13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a15568e220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15568e220_2_14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a15568e220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15568e220_2_14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a15568e220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15568e220_2_15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a15568e220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15568e220_2_16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15568e220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15568e220_2_16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a15568e220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15568e220_2_6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a15568e220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15568e220_2_17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a15568e220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15568e220_2_17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a15568e220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15568e220_2_18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a15568e220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15568e220_2_18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a15568e220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15568e220_2_19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a15568e220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15568e220_2_20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a15568e220_2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15568e220_2_21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a15568e220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15568e220_2_6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a15568e220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15568e220_2_7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a15568e220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5568e220_2_8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a15568e220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15568e220_2_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a15568e220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15568e220_2_9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a15568e220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15568e220_2_10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15568e220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15568e220_2_10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a15568e220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203631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203631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05014"/>
            <a:ext cx="8228763" cy="398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73927" y="1203631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172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203631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203631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2761933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2761933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203631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57172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673927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264931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3239388" y="1203631"/>
            <a:ext cx="264931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6021277" y="1203631"/>
            <a:ext cx="264931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457172" y="2761933"/>
            <a:ext cx="264931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5"/>
          </p:nvPr>
        </p:nvSpPr>
        <p:spPr>
          <a:xfrm>
            <a:off x="3239388" y="2761933"/>
            <a:ext cx="264931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6"/>
          </p:nvPr>
        </p:nvSpPr>
        <p:spPr>
          <a:xfrm>
            <a:off x="6021277" y="2761933"/>
            <a:ext cx="2649310" cy="14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203631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4685930"/>
            <a:ext cx="2130093" cy="35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4685930"/>
            <a:ext cx="2898142" cy="35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4685930"/>
            <a:ext cx="2130093" cy="35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menico.iraca@davincifascett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gualtiero.milito@davincifascetti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file/d/1Qz98r4SSGeU2AR-7rb7Yc9qGtUqtAXEa/view?usp=sharing" TargetMode="External"/><Relationship Id="rId4" Type="http://schemas.openxmlformats.org/officeDocument/2006/relationships/hyperlink" Target="https://drive.google.com/file/d/1vnvsj2nwl3kxbkRvpUXb_tYEtnIKIJgY/view?usp=sh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file/d/1Gobxxp1S286EGqjCmu3tBjp9rMli5lBz/view?usp=sharing" TargetMode="Externa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drive.google.com/file/d/1NRdPaHcHfm93KVElg7KyEPY_QAwopwvr/view?usp=shar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gualtiero.milito@davincifascetti.it" TargetMode="External"/><Relationship Id="rId4" Type="http://schemas.openxmlformats.org/officeDocument/2006/relationships/hyperlink" Target="mailto:domenico.iraca@davincifascetti.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6WpLLXllE&amp;ab_channel=EliaPupeschi" TargetMode="External"/><Relationship Id="rId7" Type="http://schemas.openxmlformats.org/officeDocument/2006/relationships/hyperlink" Target="https://drive.google.com/file/d/1KmGa7UJjlSuDzLPjgYjIH-EP72KDGM5i/view?usp=shar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file/d/11uulS6_YoEpUT23Cgey4iGELREfGnt2D/view?usp=sharing" TargetMode="External"/><Relationship Id="rId5" Type="http://schemas.openxmlformats.org/officeDocument/2006/relationships/hyperlink" Target="https://drive.google.com/file/d/1U7hvrYMrnlV_SDsuMVLY5fgkF0MATzTx/view?usp=sharing" TargetMode="External"/><Relationship Id="rId4" Type="http://schemas.openxmlformats.org/officeDocument/2006/relationships/hyperlink" Target="https://drive.google.com/file/d/1INXzIAIt8d4u-tIm2r_wTGvG-kGjraCv/view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rive.google.com/file/d/1P24Fid-wTFHSLX1ctNbSNOif_zsl__uS/view?usp=shar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file/d/1nCtumdHW6A42Tl072zFgwnm1T_tRXj4U/view?usp=sharing" TargetMode="External"/><Relationship Id="rId4" Type="http://schemas.openxmlformats.org/officeDocument/2006/relationships/hyperlink" Target="https://drive.google.com/file/d/1NRdPaHcHfm93KVElg7KyEPY_QAwopwvr/view?usp=shar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816378" y="48988"/>
            <a:ext cx="7510677" cy="61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i="0" u="none" strike="noStrike" cap="non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</a:t>
            </a:r>
            <a:endParaRPr sz="23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i="0" u="none" strike="noStrike" cap="non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2300" b="0" i="0" u="none" strike="noStrike" cap="non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326550" y="661326"/>
            <a:ext cx="8490300" cy="1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it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6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0" strike="noStrike" dirty="0">
                <a:latin typeface="Arial"/>
                <a:ea typeface="Arial"/>
                <a:cs typeface="Arial"/>
                <a:sym typeface="Arial"/>
              </a:rPr>
              <a:t>Formare tecnici in grado di progettare (e/o collaborare a), collaudare, manutenere, documentare </a:t>
            </a:r>
            <a:r>
              <a:rPr lang="it" sz="1700" b="1" strike="noStrike" dirty="0">
                <a:latin typeface="Arial"/>
                <a:ea typeface="Arial"/>
                <a:cs typeface="Arial"/>
                <a:sym typeface="Arial"/>
              </a:rPr>
              <a:t>circuiti e sistemi di elaborazione, sia analogici che digitali, che incorporano sia hardware che software </a:t>
            </a:r>
            <a:r>
              <a:rPr lang="it" b="1" strike="noStrike" dirty="0">
                <a:latin typeface="Arial"/>
                <a:ea typeface="Arial"/>
                <a:cs typeface="Arial"/>
                <a:sym typeface="Arial"/>
              </a:rPr>
              <a:t>(sistemi embedded),</a:t>
            </a:r>
            <a:r>
              <a:rPr lang="it" sz="1700" b="1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b="1" strike="noStrike" dirty="0">
                <a:latin typeface="Arial"/>
                <a:ea typeface="Arial"/>
                <a:cs typeface="Arial"/>
                <a:sym typeface="Arial"/>
              </a:rPr>
              <a:t>connettibili anche in rete,</a:t>
            </a:r>
            <a:r>
              <a:rPr lang="it" sz="1700" b="1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b="0" strike="noStrike" dirty="0">
                <a:latin typeface="Arial"/>
                <a:ea typeface="Arial"/>
                <a:cs typeface="Arial"/>
                <a:sym typeface="Arial"/>
              </a:rPr>
              <a:t> per acquisire, trattare, trasmettere e ricevere segnali e per controllare sistemi di vario tipo.</a:t>
            </a:r>
            <a:endParaRPr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5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Sbocchi post diploma: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●"/>
            </a:pPr>
            <a:r>
              <a:rPr lang="it" sz="1800" b="1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it" sz="18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Università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●"/>
            </a:pPr>
            <a:r>
              <a:rPr lang="it" sz="18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Concorsi pubblici per i quali è previsto il diploma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●"/>
            </a:pPr>
            <a:r>
              <a:rPr lang="it" sz="18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IFTS  (Istruzione e Formazione Tecnica Superiore)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●"/>
            </a:pPr>
            <a:r>
              <a:rPr lang="it" sz="18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ITS (istituti tecnici superiori)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●"/>
            </a:pPr>
            <a:r>
              <a:rPr lang="it" sz="18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Assunzione come dipendenti presso ditte del settore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●"/>
            </a:pPr>
            <a:r>
              <a:rPr lang="it" sz="18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Libera professione </a:t>
            </a:r>
            <a:r>
              <a:rPr lang="it" sz="13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(dopo corso ITS o tirocinio ed esame di abilitazione</a:t>
            </a:r>
            <a:r>
              <a:rPr lang="it" sz="1500" b="1" strike="noStrik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4911825" y="2419325"/>
            <a:ext cx="40848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Domande o chiarimenti: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Prof. Domenico Iracà </a:t>
            </a:r>
            <a:r>
              <a:rPr lang="it" sz="1000" u="sng">
                <a:solidFill>
                  <a:schemeClr val="hlink"/>
                </a:solidFill>
                <a:hlinkClick r:id="rId3"/>
              </a:rPr>
              <a:t>domenico.iraca@davincifascetti.it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Prof. Gualtiero Milito </a:t>
            </a:r>
            <a:r>
              <a:rPr lang="it" sz="1000" u="sng">
                <a:solidFill>
                  <a:schemeClr val="hlink"/>
                </a:solidFill>
                <a:hlinkClick r:id="rId4"/>
              </a:rPr>
              <a:t>gualtiero.milito@davincifascetti.it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/>
        </p:nvSpPr>
        <p:spPr>
          <a:xfrm>
            <a:off x="326551" y="734817"/>
            <a:ext cx="8653606" cy="379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latin typeface="Arial"/>
                <a:ea typeface="Arial"/>
                <a:cs typeface="Arial"/>
                <a:sym typeface="Arial"/>
              </a:rPr>
              <a:t>Esempio di modulo che coinvolge tutte le discipline: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Sistema di votazione via radio costituito da una rete di dispositivi wireless con tre pulsanti per la votazione (favorevole, contrario, astenuto) più una unità centrale che raccoglie e pubblica su una pagina web le espressioni di voto.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3 mondi:		</a:t>
            </a: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Sistemi:</a:t>
            </a: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	il PC che ospita un server WEB che pubblica in rete la 								pagina di con i risultati delle votazioni (script cgi).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	La programmazione dei microcontrollori delle varie unità personali e della centralina di raccolta.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           L</a:t>
            </a: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a trasmissione e la ricezione dei dati fra ogni unità personale e l'unità centrale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Elettronica ed Elettrotecnica:</a:t>
            </a:r>
            <a:r>
              <a:rPr lang="it" sz="1200" b="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del sistema a microcontrollore  	delle varie unità per la votazione e della unità centrale.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it" sz="1200" b="1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it" b="1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Tecnologia e Progettazione Sistemi Elettrici ed Elettronici</a:t>
            </a: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											</a:t>
            </a:r>
            <a:r>
              <a:rPr lang="it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creazione dei PCB, montaggio, collaudo finale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5"/>
          <p:cNvSpPr txBox="1"/>
          <p:nvPr/>
        </p:nvSpPr>
        <p:spPr>
          <a:xfrm>
            <a:off x="979654" y="122470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27" y="955262"/>
            <a:ext cx="6123478" cy="306173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 txBox="1"/>
          <p:nvPr/>
        </p:nvSpPr>
        <p:spPr>
          <a:xfrm>
            <a:off x="1851219" y="4041495"/>
            <a:ext cx="2720498" cy="2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 strike="noStrike">
                <a:solidFill>
                  <a:schemeClr val="hlink"/>
                </a:solidFill>
                <a:hlinkClick r:id="rId4"/>
              </a:rPr>
              <a:t>Clip Video RadioVoting</a:t>
            </a:r>
            <a:endParaRPr sz="1700" b="1" strike="noStrike"/>
          </a:p>
        </p:txBody>
      </p:sp>
      <p:sp>
        <p:nvSpPr>
          <p:cNvPr id="184" name="Google Shape;184;p36"/>
          <p:cNvSpPr txBox="1"/>
          <p:nvPr/>
        </p:nvSpPr>
        <p:spPr>
          <a:xfrm>
            <a:off x="979654" y="122470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6"/>
          <p:cNvSpPr txBox="1"/>
          <p:nvPr/>
        </p:nvSpPr>
        <p:spPr>
          <a:xfrm>
            <a:off x="1854150" y="4408900"/>
            <a:ext cx="42903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>
                <a:solidFill>
                  <a:schemeClr val="hlink"/>
                </a:solidFill>
                <a:hlinkClick r:id="rId5"/>
              </a:rPr>
              <a:t>Clip Video Modulo RadioVoting finito</a:t>
            </a:r>
            <a:endParaRPr sz="1700" b="1" strike="noStrik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/>
        </p:nvSpPr>
        <p:spPr>
          <a:xfrm>
            <a:off x="538887" y="982475"/>
            <a:ext cx="8392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 strike="noStrike">
                <a:solidFill>
                  <a:srgbClr val="00AE00"/>
                </a:solidFill>
                <a:latin typeface="Arial"/>
                <a:ea typeface="Arial"/>
                <a:cs typeface="Arial"/>
                <a:sym typeface="Arial"/>
              </a:rPr>
              <a:t>Tre Laboratori: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 txBox="1"/>
          <p:nvPr/>
        </p:nvSpPr>
        <p:spPr>
          <a:xfrm>
            <a:off x="326551" y="1184281"/>
            <a:ext cx="8555314" cy="360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2700" b="0" strike="noStrike"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4765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Char char="●"/>
            </a:pPr>
            <a:r>
              <a:rPr lang="it" sz="2000" b="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Laboratorio di Elettronica ed Elettrotecnica:</a:t>
            </a:r>
            <a:r>
              <a:rPr lang="it" sz="2000" b="0" strike="noStrike">
                <a:latin typeface="Arial"/>
                <a:ea typeface="Arial"/>
                <a:cs typeface="Arial"/>
                <a:sym typeface="Arial"/>
              </a:rPr>
              <a:t> qui vengono provati e studiati circuiti elettronici utilizzando montaggi riconfigurabili e si fa pratica con la strumentazione di misura: oscilloscopi, generatori di segnali, multimetri...; tutti gli apparecchi e i computer sono nuovi. Viene anche utilizzato intensivamente software di simulazione.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476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Char char="●"/>
            </a:pPr>
            <a:r>
              <a:rPr lang="it" sz="2000" b="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Laboratorio di Sistemi:</a:t>
            </a:r>
            <a:r>
              <a:rPr lang="it" sz="2000" b="0" strike="noStrike">
                <a:latin typeface="Arial"/>
                <a:ea typeface="Arial"/>
                <a:cs typeface="Arial"/>
                <a:sym typeface="Arial"/>
              </a:rPr>
              <a:t> rivolto prevalentemente a studio e realizzazione di software simulazione di sistemi.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476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Char char="●"/>
            </a:pPr>
            <a:r>
              <a:rPr lang="it" sz="2000" b="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Laboratorio di Tecnologia e Progettazione di Circuiti e Sistemi Elettronici:</a:t>
            </a:r>
            <a:r>
              <a:rPr lang="it" sz="2000" b="0" strike="noStrike">
                <a:latin typeface="Arial"/>
                <a:ea typeface="Arial"/>
                <a:cs typeface="Arial"/>
                <a:sym typeface="Arial"/>
              </a:rPr>
              <a:t> qui vengono sviluppati e collaudati i circuiti in versione definitiva (PCB).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979654" y="238816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/>
        </p:nvSpPr>
        <p:spPr>
          <a:xfrm>
            <a:off x="457172" y="367409"/>
            <a:ext cx="8228763" cy="4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0" lvl="0" indent="-1905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2700" b="0" strike="noStrike"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190500" algn="ctr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2700" b="0" strike="noStrike"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73050" algn="ctr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●"/>
            </a:pPr>
            <a:r>
              <a:rPr lang="it" sz="5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Alcuni ambienti software utilizzati:</a:t>
            </a:r>
            <a:endParaRPr sz="5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8"/>
          <p:cNvSpPr txBox="1"/>
          <p:nvPr/>
        </p:nvSpPr>
        <p:spPr>
          <a:xfrm>
            <a:off x="979654" y="367409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102" y="1224696"/>
            <a:ext cx="5936099" cy="36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9"/>
          <p:cNvSpPr txBox="1"/>
          <p:nvPr/>
        </p:nvSpPr>
        <p:spPr>
          <a:xfrm>
            <a:off x="489827" y="764700"/>
            <a:ext cx="8351873" cy="33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APPLICAZIONI DESKTOP: Visual C++, CodeView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9"/>
          <p:cNvSpPr txBox="1"/>
          <p:nvPr/>
        </p:nvSpPr>
        <p:spPr>
          <a:xfrm>
            <a:off x="979654" y="122470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551" y="1469635"/>
            <a:ext cx="8490330" cy="342914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0"/>
          <p:cNvSpPr txBox="1"/>
          <p:nvPr/>
        </p:nvSpPr>
        <p:spPr>
          <a:xfrm>
            <a:off x="326551" y="734082"/>
            <a:ext cx="8351873" cy="61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APPLICAZIONI EMBEDDED a MICROCONTROLLORI: 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MICROCHIP PIC &amp; MPLAB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0"/>
          <p:cNvSpPr txBox="1"/>
          <p:nvPr/>
        </p:nvSpPr>
        <p:spPr>
          <a:xfrm>
            <a:off x="979654" y="122470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9475" y="1495825"/>
            <a:ext cx="5940975" cy="35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/>
          <p:nvPr/>
        </p:nvSpPr>
        <p:spPr>
          <a:xfrm>
            <a:off x="264026" y="794800"/>
            <a:ext cx="8352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APPLICAZIONI EMBEDDED a MICROCONTROLLORI: 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ATMEL ATMEGA328, ESP8266 &amp; ARDUINO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1105229" y="134770"/>
            <a:ext cx="7510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875" y="1763454"/>
            <a:ext cx="6258352" cy="30328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/>
        </p:nvSpPr>
        <p:spPr>
          <a:xfrm>
            <a:off x="707800" y="783800"/>
            <a:ext cx="8000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Simulazioni Analogiche e Digitali (Proteus Isis)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latin typeface="Arial"/>
                <a:ea typeface="Arial"/>
                <a:cs typeface="Arial"/>
                <a:sym typeface="Arial"/>
              </a:rPr>
              <a:t>Vengono simulati circuiti analogici e digitali, anche programmabili, sul PC. I circuiti, una volta studiati e testati, possono infine essere effettivamente realizzati su PCB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2"/>
          <p:cNvSpPr txBox="1"/>
          <p:nvPr/>
        </p:nvSpPr>
        <p:spPr>
          <a:xfrm>
            <a:off x="952641" y="116445"/>
            <a:ext cx="7510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/>
        </p:nvSpPr>
        <p:spPr>
          <a:xfrm>
            <a:off x="489827" y="734082"/>
            <a:ext cx="7673953" cy="36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Simulatore di Reti: Packet Tracer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3"/>
          <p:cNvSpPr txBox="1"/>
          <p:nvPr/>
        </p:nvSpPr>
        <p:spPr>
          <a:xfrm>
            <a:off x="979654" y="116346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53" y="1224696"/>
            <a:ext cx="8000178" cy="367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02" y="2589534"/>
            <a:ext cx="3265512" cy="244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4"/>
          <p:cNvSpPr txBox="1"/>
          <p:nvPr/>
        </p:nvSpPr>
        <p:spPr>
          <a:xfrm>
            <a:off x="163563" y="913525"/>
            <a:ext cx="8817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Realizzazione di PCB (circuiti stampati)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0" strike="noStrike">
                <a:latin typeface="Arial"/>
                <a:ea typeface="Arial"/>
                <a:cs typeface="Arial"/>
                <a:sym typeface="Arial"/>
              </a:rPr>
              <a:t>I dispositivi elettronici, programmabili e non, hanno bisogno di un supporto fisico sul quale montare i componenti, il cosiddetto PCB = printed circuit board = circuito stampato. La produzione dei circuiti stampati è un “arte ed un mestiere” a se stante che rientra perfettamente nelle competenze di un diplomati in Elettronica. L'ITI possiede sia il software CAD (DipTrace) che l'attrezzatura per la produzione di PCB a semplice o doppio strato.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44"/>
          <p:cNvPicPr preferRelativeResize="0"/>
          <p:nvPr/>
        </p:nvPicPr>
        <p:blipFill rotWithShape="1">
          <a:blip r:embed="rId4">
            <a:alphaModFix/>
          </a:blip>
          <a:srcRect t="19988"/>
          <a:stretch/>
        </p:blipFill>
        <p:spPr>
          <a:xfrm>
            <a:off x="5461593" y="2650771"/>
            <a:ext cx="2775684" cy="232691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4"/>
          <p:cNvSpPr txBox="1"/>
          <p:nvPr/>
        </p:nvSpPr>
        <p:spPr>
          <a:xfrm>
            <a:off x="979654" y="122470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/>
        </p:nvSpPr>
        <p:spPr>
          <a:xfrm>
            <a:off x="489827" y="64419"/>
            <a:ext cx="8228763" cy="30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Elettronica o Elettrotecnica?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326550" y="367401"/>
            <a:ext cx="84903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L'indirizzo Elettronica ed Elettrotecnica è costituito da DUE ARTICOLAZIONI: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Articolazione Elettronica</a:t>
            </a:r>
            <a:r>
              <a:rPr lang="it" sz="15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it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Articolazione Elettrotecnica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 si iscrive al biennio comune a tutti gli indirizzi, però è già possibile avere delle indicazioni su quello che saranno gli argomenti del triennio successivo; la scelta definitiva avverrà con la iscrizione alla terza.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discipline (materie) che si studiano sono le stesse, ma con distribuzione delle ore diversa, e le differenze fra le due articolazioni possono essere così riassunte: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326550" y="2449376"/>
            <a:ext cx="4571700" cy="1836900"/>
          </a:xfrm>
          <a:prstGeom prst="rect">
            <a:avLst/>
          </a:prstGeom>
          <a:noFill/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800" tIns="52375" rIns="89800" bIns="523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Articolazione ELETTRONICA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C'è più attenzione verso i sistemi analogici e i sistemi di controllo embedded (“centraline”) di vario tipo, programmabili e non, anche da connettere eventualmente in rete. 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sistemi vengono non solo utilizzati ma anche creati e programmati per uno scopo apposito. Quindi non solo</a:t>
            </a:r>
            <a:r>
              <a:rPr lang="it" sz="1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realizzazione di circuiti, ovvero hardware, ma anche di programmi, cioè software, e comunicazione, cioè reti.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5387944" y="2449377"/>
            <a:ext cx="3592200" cy="1836900"/>
          </a:xfrm>
          <a:prstGeom prst="rect">
            <a:avLst/>
          </a:prstGeom>
          <a:noFill/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800" tIns="52375" rIns="89800" bIns="52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Articolazione ELETTROTECNICA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genere si utilizzano dispositivi già pronti (ad esempio PLC), non si costruiscono. C'è più attenzione verso gli impianti elettrici civili e industriali e i sistemi di grossa potenza e verso i problemi di sicurezza del lavoro e della sicurezza dell'utilizzo.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163276" y="4380491"/>
            <a:ext cx="8816882" cy="64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Quindi, per chi ama costruire, saldare, smontare, rimontare, ama l'elettronica e il mondo dei microprocessori, OLTRE all'informatica, al software e alla programmazione, ELETTRONICA E'  LA SCELTA GIUSTA!! Non usiamo solo roba già fatta, la costruiamo.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/>
          <p:nvPr/>
        </p:nvSpPr>
        <p:spPr>
          <a:xfrm>
            <a:off x="588119" y="1466695"/>
            <a:ext cx="8228763" cy="208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Uomini </a:t>
            </a:r>
            <a:r>
              <a:rPr lang="it" sz="1500"/>
              <a:t/>
            </a:r>
            <a:br>
              <a:rPr lang="it" sz="1500"/>
            </a:br>
            <a:r>
              <a:rPr lang="it" sz="60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it" sz="1500"/>
              <a:t/>
            </a:r>
            <a:br>
              <a:rPr lang="it" sz="1500"/>
            </a:br>
            <a:r>
              <a:rPr lang="it" sz="60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Lavoro...</a:t>
            </a:r>
            <a:endParaRPr sz="6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6"/>
          <p:cNvPicPr preferRelativeResize="0"/>
          <p:nvPr/>
        </p:nvPicPr>
        <p:blipFill rotWithShape="1">
          <a:blip r:embed="rId3">
            <a:alphaModFix/>
          </a:blip>
          <a:srcRect l="35059" r="35059" b="5038"/>
          <a:stretch/>
        </p:blipFill>
        <p:spPr>
          <a:xfrm>
            <a:off x="489827" y="734817"/>
            <a:ext cx="3428787" cy="399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0380" y="1592104"/>
            <a:ext cx="4889777" cy="269433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6"/>
          <p:cNvSpPr txBox="1"/>
          <p:nvPr/>
        </p:nvSpPr>
        <p:spPr>
          <a:xfrm>
            <a:off x="4081890" y="367409"/>
            <a:ext cx="4898268" cy="75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PRODUZIONE CIRCUITI STAMPATI</a:t>
            </a:r>
            <a:endParaRPr sz="3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89621" y="726596"/>
            <a:ext cx="3919026" cy="359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734460" y="726596"/>
            <a:ext cx="3919026" cy="359206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7"/>
          <p:cNvSpPr txBox="1"/>
          <p:nvPr/>
        </p:nvSpPr>
        <p:spPr>
          <a:xfrm>
            <a:off x="3592074" y="4604375"/>
            <a:ext cx="32175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>
                <a:solidFill>
                  <a:schemeClr val="hlink"/>
                </a:solidFill>
                <a:hlinkClick r:id="rId5"/>
              </a:rPr>
              <a:t>Video Work in progress...</a:t>
            </a:r>
            <a:endParaRPr sz="1700" b="1" strike="noStrike"/>
          </a:p>
        </p:txBody>
      </p:sp>
      <p:sp>
        <p:nvSpPr>
          <p:cNvPr id="261" name="Google Shape;261;p47"/>
          <p:cNvSpPr txBox="1"/>
          <p:nvPr/>
        </p:nvSpPr>
        <p:spPr>
          <a:xfrm>
            <a:off x="2152175" y="3558800"/>
            <a:ext cx="73314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 txBox="1"/>
          <p:nvPr/>
        </p:nvSpPr>
        <p:spPr>
          <a:xfrm>
            <a:off x="163276" y="67113"/>
            <a:ext cx="8816882" cy="115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 b="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Laboratorio di Sistemi, per programmazione e creazione di software</a:t>
            </a:r>
            <a:endParaRPr sz="33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688" y="1175708"/>
            <a:ext cx="7347401" cy="355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27" y="808299"/>
            <a:ext cx="3755339" cy="190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67140" y="822137"/>
            <a:ext cx="3993720" cy="190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89" y="2939269"/>
            <a:ext cx="3705376" cy="18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4992" y="2939269"/>
            <a:ext cx="3918614" cy="184194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9"/>
          <p:cNvSpPr txBox="1"/>
          <p:nvPr/>
        </p:nvSpPr>
        <p:spPr>
          <a:xfrm>
            <a:off x="489827" y="244939"/>
            <a:ext cx="4898268" cy="3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 risultato “notevole”....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9"/>
          <p:cNvSpPr txBox="1"/>
          <p:nvPr/>
        </p:nvSpPr>
        <p:spPr>
          <a:xfrm>
            <a:off x="4959045" y="317925"/>
            <a:ext cx="37554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u="sng" strike="noStrike">
                <a:solidFill>
                  <a:schemeClr val="hlink"/>
                </a:solidFill>
                <a:hlinkClick r:id="rId7"/>
              </a:rPr>
              <a:t>Clip Video B</a:t>
            </a:r>
            <a:r>
              <a:rPr lang="it" sz="1800" b="1" u="sng" strike="noStrike">
                <a:solidFill>
                  <a:schemeClr val="hlink"/>
                </a:solidFill>
                <a:hlinkClick r:id="rId7"/>
              </a:rPr>
              <a:t>anner RGB</a:t>
            </a:r>
            <a:endParaRPr sz="1800" b="1" strike="noStrik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0"/>
          <p:cNvPicPr preferRelativeResize="0"/>
          <p:nvPr/>
        </p:nvPicPr>
        <p:blipFill rotWithShape="1">
          <a:blip r:embed="rId3">
            <a:alphaModFix/>
          </a:blip>
          <a:srcRect t="20165" r="25039"/>
          <a:stretch/>
        </p:blipFill>
        <p:spPr>
          <a:xfrm>
            <a:off x="653102" y="988084"/>
            <a:ext cx="8000504" cy="305341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0"/>
          <p:cNvSpPr txBox="1"/>
          <p:nvPr/>
        </p:nvSpPr>
        <p:spPr>
          <a:xfrm>
            <a:off x="653102" y="244939"/>
            <a:ext cx="3918614" cy="33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ARRIVEDERCI....E:......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0"/>
          <p:cNvSpPr/>
          <p:nvPr/>
        </p:nvSpPr>
        <p:spPr>
          <a:xfrm>
            <a:off x="4081890" y="489878"/>
            <a:ext cx="816378" cy="1347165"/>
          </a:xfrm>
          <a:custGeom>
            <a:avLst/>
            <a:gdLst/>
            <a:ahLst/>
            <a:cxnLst/>
            <a:rect l="l" t="t" r="r" b="b"/>
            <a:pathLst>
              <a:path w="2502" h="5502" extrusionOk="0">
                <a:moveTo>
                  <a:pt x="625" y="0"/>
                </a:moveTo>
                <a:lnTo>
                  <a:pt x="625" y="4125"/>
                </a:lnTo>
                <a:lnTo>
                  <a:pt x="0" y="4125"/>
                </a:lnTo>
                <a:lnTo>
                  <a:pt x="1250" y="5501"/>
                </a:lnTo>
                <a:lnTo>
                  <a:pt x="2501" y="4125"/>
                </a:lnTo>
                <a:lnTo>
                  <a:pt x="1875" y="4125"/>
                </a:lnTo>
                <a:lnTo>
                  <a:pt x="1875" y="0"/>
                </a:lnTo>
                <a:lnTo>
                  <a:pt x="625" y="0"/>
                </a:lnTo>
              </a:path>
            </a:pathLst>
          </a:custGeom>
          <a:solidFill>
            <a:srgbClr val="99C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50"/>
          <p:cNvSpPr txBox="1"/>
          <p:nvPr/>
        </p:nvSpPr>
        <p:spPr>
          <a:xfrm>
            <a:off x="2612409" y="3306678"/>
            <a:ext cx="5388095" cy="45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ELETTRONICA, S'INTENDE!!!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0"/>
          <p:cNvSpPr txBox="1"/>
          <p:nvPr/>
        </p:nvSpPr>
        <p:spPr>
          <a:xfrm>
            <a:off x="559300" y="4214675"/>
            <a:ext cx="52932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Domande o chiarimenti: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Prof. Domenico Iracà </a:t>
            </a:r>
            <a:r>
              <a:rPr lang="it" u="sng">
                <a:solidFill>
                  <a:schemeClr val="hlink"/>
                </a:solidFill>
                <a:hlinkClick r:id="rId4"/>
              </a:rPr>
              <a:t>domenico.iraca@davincifascetti.it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Prof. Gualtiero Milito </a:t>
            </a:r>
            <a:r>
              <a:rPr lang="it" u="sng">
                <a:solidFill>
                  <a:schemeClr val="hlink"/>
                </a:solidFill>
                <a:hlinkClick r:id="rId5"/>
              </a:rPr>
              <a:t>gualtiero.milito@davincifascetti.it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/>
        </p:nvSpPr>
        <p:spPr>
          <a:xfrm>
            <a:off x="457172" y="205014"/>
            <a:ext cx="8228763" cy="8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b="0" strike="noStrike">
                <a:latin typeface="Arial"/>
                <a:ea typeface="Arial"/>
                <a:cs typeface="Arial"/>
                <a:sym typeface="Arial"/>
              </a:rPr>
              <a:t>Altri Video Di Elettronica</a:t>
            </a:r>
            <a:endParaRPr sz="37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1"/>
          <p:cNvSpPr txBox="1"/>
          <p:nvPr/>
        </p:nvSpPr>
        <p:spPr>
          <a:xfrm>
            <a:off x="261575" y="1749095"/>
            <a:ext cx="8228700" cy="27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Noto Sans Symbols"/>
              <a:buChar char="●"/>
            </a:pPr>
            <a:r>
              <a:rPr lang="it" sz="1900" b="1" u="sng">
                <a:solidFill>
                  <a:schemeClr val="hlink"/>
                </a:solidFill>
                <a:hlinkClick r:id="rId3"/>
              </a:rPr>
              <a:t>Clip Video Sonar ad ultrasuoni realizzato da ex alunno Elettronica Elia Pupeschi  come tesina di maturità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35560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it" sz="1900" b="1" u="sng">
                <a:solidFill>
                  <a:schemeClr val="hlink"/>
                </a:solidFill>
                <a:hlinkClick r:id="rId4"/>
              </a:rPr>
              <a:t>Clip Video Lezione montaggio lampeggiatore su breadboard</a:t>
            </a:r>
            <a:endParaRPr sz="1900" b="1" strike="noStrike"/>
          </a:p>
          <a:p>
            <a:pPr marL="355600" marR="0" lvl="0" indent="-2730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it" sz="1900" b="1" u="sng">
                <a:solidFill>
                  <a:schemeClr val="hlink"/>
                </a:solidFill>
                <a:hlinkClick r:id="rId5"/>
              </a:rPr>
              <a:t>Clip Video Rilavorazione PCB con SMD</a:t>
            </a:r>
            <a:endParaRPr sz="1900" b="1" strike="noStrike"/>
          </a:p>
          <a:p>
            <a:pPr marL="355600" marR="0" lvl="0" indent="-2730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it" sz="1900" b="1" u="sng">
                <a:solidFill>
                  <a:schemeClr val="hlink"/>
                </a:solidFill>
                <a:hlinkClick r:id="rId6"/>
              </a:rPr>
              <a:t>Clip Video Terza Elettronici 2020 al lavoro sui primi montaggi...</a:t>
            </a:r>
            <a:endParaRPr sz="1900" b="1" strike="noStrike"/>
          </a:p>
          <a:p>
            <a:pPr marL="355600" marR="0" lvl="0" indent="-2730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it" sz="1900" b="1" u="sng">
                <a:solidFill>
                  <a:schemeClr val="hlink"/>
                </a:solidFill>
                <a:hlinkClick r:id="rId7"/>
              </a:rPr>
              <a:t>Clip Video Ricevitore Radio</a:t>
            </a:r>
            <a:endParaRPr sz="1900" b="1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/>
        </p:nvSpPr>
        <p:spPr>
          <a:xfrm>
            <a:off x="326550" y="914400"/>
            <a:ext cx="86535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just" rtl="0">
              <a:lnSpc>
                <a:spcPct val="135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Esempi di campi di interesse e applicazione</a:t>
            </a:r>
            <a:r>
              <a:rPr lang="it" sz="1800" b="1" strike="noStrike"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0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Costruzione di circuiti per l'acquisizione e l'analisi e la trasmissione di segnali di varia natura.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0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Costruzione di circuiti stampati.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0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Collaudo, controllo, riparazione di apparecchiature elettroniche. 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Costruzione di insiemi di sensori</a:t>
            </a:r>
            <a:r>
              <a:rPr lang="it" sz="1500" b="0" strike="noStrike">
                <a:latin typeface="Arial"/>
                <a:ea typeface="Arial"/>
                <a:cs typeface="Arial"/>
                <a:sym typeface="Arial"/>
              </a:rPr>
              <a:t> che monitorizzano temperatura e pressione in varie località e le trasmettono ad una unità centrale che rende le rilevazioni disponibili su internet come statistiche variamente consultabili, anche da cellulare (In gergo Internet Of  Things).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Controllo di dispositivi</a:t>
            </a:r>
            <a:r>
              <a:rPr lang="it" sz="1500" b="0" strike="noStrike">
                <a:latin typeface="Arial"/>
                <a:ea typeface="Arial"/>
                <a:cs typeface="Arial"/>
                <a:sym typeface="Arial"/>
              </a:rPr>
              <a:t> (ad esempio motori, riscaldamento o illuminazione) da  località remote.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Trasmissione di segnali analogici e digitali.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816378" y="122714"/>
            <a:ext cx="7510677" cy="45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7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/>
        </p:nvSpPr>
        <p:spPr>
          <a:xfrm>
            <a:off x="326550" y="2592675"/>
            <a:ext cx="8653500" cy="24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0" strike="noStrike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" sz="1500" b="0" strike="noStrike">
                <a:latin typeface="Arial"/>
                <a:ea typeface="Arial"/>
                <a:cs typeface="Arial"/>
                <a:sym typeface="Arial"/>
              </a:rPr>
              <a:t>n questo tipo di problemi sono riuniti tre “mondi“ diversi, ormai inscindibili: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L'elettronica</a:t>
            </a:r>
            <a:r>
              <a:rPr lang="it" sz="1500" b="0" strike="noStrike">
                <a:latin typeface="Arial"/>
                <a:ea typeface="Arial"/>
                <a:cs typeface="Arial"/>
                <a:sym typeface="Arial"/>
              </a:rPr>
              <a:t>: i dispositivi che ci servono e dobbiamo saper costruire, collaudare e analizzare sono elettronici.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L'informatica:</a:t>
            </a:r>
            <a:r>
              <a:rPr lang="it" sz="1500" b="0" strike="noStrike">
                <a:latin typeface="Arial"/>
                <a:ea typeface="Arial"/>
                <a:cs typeface="Arial"/>
                <a:sym typeface="Arial"/>
              </a:rPr>
              <a:t> le operazioni necessarie dovranno essere svolte in genere da apparati a microprocessore che devono essere programmati; occorre quindi scrivere software. Questi apparati inoltre operano in rete.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Telecomunicazioni: </a:t>
            </a:r>
            <a:r>
              <a:rPr lang="it" sz="1500" b="0" strike="noStrike">
                <a:latin typeface="Arial"/>
                <a:ea typeface="Arial"/>
                <a:cs typeface="Arial"/>
                <a:sym typeface="Arial"/>
              </a:rPr>
              <a:t>trasmissione a distanza, possibilmente senza filo.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1796031" y="979756"/>
            <a:ext cx="163929" cy="29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3225" y="818336"/>
            <a:ext cx="3665026" cy="1729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979654" y="121735"/>
            <a:ext cx="7510677" cy="61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23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5918250" y="1385304"/>
            <a:ext cx="16329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i sensori rivelano dati ambientali e li trasmettono a un server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653100" y="1102225"/>
            <a:ext cx="13062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I client interrogano il server e recuperano i dati dei sensori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3344413" y="1876222"/>
            <a:ext cx="130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0" strike="noStrike">
                <a:latin typeface="Arial"/>
                <a:ea typeface="Arial"/>
                <a:cs typeface="Arial"/>
                <a:sym typeface="Arial"/>
              </a:rPr>
              <a:t>Il server pubblicizza i dati rilevati dai sensori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326550" y="628025"/>
            <a:ext cx="8653500" cy="4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Terzo anno: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strike="noStrike">
                <a:solidFill>
                  <a:srgbClr val="00AE00"/>
                </a:solidFill>
                <a:latin typeface="Arial"/>
                <a:ea typeface="Arial"/>
                <a:cs typeface="Arial"/>
                <a:sym typeface="Arial"/>
              </a:rPr>
              <a:t>Discipline:</a:t>
            </a:r>
            <a:endParaRPr sz="1700" b="1" strike="noStrike">
              <a:solidFill>
                <a:srgbClr val="00AE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AE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Elettronica ed Elettrotecnica (7 ore/sett)</a:t>
            </a:r>
            <a:r>
              <a:rPr lang="it" sz="1600" b="0" strike="noStrike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" sz="1300" b="1" strike="noStrike">
                <a:latin typeface="Arial"/>
                <a:ea typeface="Arial"/>
                <a:cs typeface="Arial"/>
                <a:sym typeface="Arial"/>
              </a:rPr>
              <a:t>tipologie di segnali e loro caratteristiche, fondamenti di elettrotecnica ed elettronica, componenti elettronici passivi fondamentali, componenti attivi fondamentali e circuiti elettrici ed elettronici di base, elettronica digitale, combinatoria e sequenziale. Laboratorio e strumentazione. Utilizzo di CAD per la simulazione.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Sistemi Elettronici Automatici (4 ore/sett): </a:t>
            </a:r>
            <a:r>
              <a:rPr lang="it" sz="1600" b="0" strike="noStrike">
                <a:latin typeface="Arial"/>
                <a:ea typeface="Arial"/>
                <a:cs typeface="Arial"/>
                <a:sym typeface="Arial"/>
              </a:rPr>
              <a:t>studio dei sistemi digitali e della struttura dei 	computer; 	struttura di un sistema operativo; linguaggio assembly, linguaggio C. Esperienze con Arduino.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Tecnologia e Progettazione di Sistemi Elettrici ed Elettronici (TPSEE) (5 ore/sett):	</a:t>
            </a:r>
            <a:r>
              <a:rPr lang="it" sz="1500" b="1" strike="noStrike">
                <a:latin typeface="Arial"/>
                <a:ea typeface="Arial"/>
                <a:cs typeface="Arial"/>
                <a:sym typeface="Arial"/>
              </a:rPr>
              <a:t>studio dei componenti elettronici: caratteristiche, contenitori, pinout; tecnica di saldatura dei componenti e di costruzione dei circuiti stampati.Normativa tecnica e disegno elettronico Sicurezza degli impianti elettrici civili, utilizzo di CAD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1142929" y="121735"/>
            <a:ext cx="7510677" cy="61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rticolazione Elettronica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/>
        </p:nvSpPr>
        <p:spPr>
          <a:xfrm>
            <a:off x="163276" y="734817"/>
            <a:ext cx="8816882" cy="29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latin typeface="Arial"/>
                <a:ea typeface="Arial"/>
                <a:cs typeface="Arial"/>
                <a:sym typeface="Arial"/>
              </a:rPr>
              <a:t>Esempio di modulo che coinvolge tutte le discipline: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programma su PC che controlla un motore in corrente continua o passo passo mediante scheda di interfaccia, permettendo di variare velocità e verso di rotazione, inviando i comandi anche da un altro PC: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strike="noStrike">
                <a:latin typeface="Arial"/>
                <a:ea typeface="Arial"/>
                <a:cs typeface="Arial"/>
                <a:sym typeface="Arial"/>
              </a:rPr>
              <a:t>3 mondi:	</a:t>
            </a: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Sistemi</a:t>
            </a:r>
            <a:r>
              <a:rPr lang="it" b="1" strike="noStrike">
                <a:latin typeface="Arial"/>
                <a:ea typeface="Arial"/>
                <a:cs typeface="Arial"/>
                <a:sym typeface="Arial"/>
              </a:rPr>
              <a:t>: il programma e il PC, il controllo a distanza via cavo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strike="noStrike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Elettronica ed Elettrotecnica: 	</a:t>
            </a:r>
            <a:r>
              <a:rPr lang="it" b="1" strike="noStrike">
                <a:latin typeface="Arial"/>
                <a:ea typeface="Arial"/>
                <a:cs typeface="Arial"/>
                <a:sym typeface="Arial"/>
              </a:rPr>
              <a:t>il circuito elettronico di 													      interfaccia, il motore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strike="noStrike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TPSEE: </a:t>
            </a:r>
            <a:r>
              <a:rPr lang="it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costruzione del circuito stampato della interfaccia; 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 	   scelta dei componenti </a:t>
            </a:r>
            <a:r>
              <a:rPr lang="it" b="1" strike="noStrike">
                <a:latin typeface="Arial"/>
                <a:ea typeface="Arial"/>
                <a:cs typeface="Arial"/>
                <a:sym typeface="Arial"/>
              </a:rPr>
              <a:t>	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54" y="3686333"/>
            <a:ext cx="3333376" cy="121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/>
          <p:nvPr/>
        </p:nvSpPr>
        <p:spPr>
          <a:xfrm>
            <a:off x="5140475" y="3952675"/>
            <a:ext cx="3592200" cy="294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 strike="noStrike">
                <a:solidFill>
                  <a:schemeClr val="hlink"/>
                </a:solidFill>
                <a:hlinkClick r:id="rId4"/>
              </a:rPr>
              <a:t>Clip Video Controllo Motore DC</a:t>
            </a:r>
            <a:endParaRPr sz="1700" b="1" strike="noStrike"/>
          </a:p>
        </p:txBody>
      </p:sp>
      <p:sp>
        <p:nvSpPr>
          <p:cNvPr id="150" name="Google Shape;150;p31"/>
          <p:cNvSpPr txBox="1"/>
          <p:nvPr/>
        </p:nvSpPr>
        <p:spPr>
          <a:xfrm>
            <a:off x="979654" y="121980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/>
        </p:nvSpPr>
        <p:spPr>
          <a:xfrm>
            <a:off x="326551" y="695382"/>
            <a:ext cx="8490330" cy="437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Quarto anno: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strike="noStrike">
                <a:solidFill>
                  <a:srgbClr val="00DCFF"/>
                </a:solidFill>
                <a:latin typeface="Arial"/>
                <a:ea typeface="Arial"/>
                <a:cs typeface="Arial"/>
                <a:sym typeface="Arial"/>
              </a:rPr>
              <a:t>Discipline: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-31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Noto Sans Symbols"/>
              <a:buChar char="●"/>
            </a:pPr>
            <a:r>
              <a:rPr lang="it" sz="1500" b="1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Elettronica ed elettrotecnica(6 ore/sett):</a:t>
            </a:r>
            <a:r>
              <a:rPr lang="it" sz="15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analisi armonica dei segnali, filtri, amplificatori, operazionali, spettri e risposte in frequenza.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-31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Noto Sans Symbols"/>
              <a:buChar char="●"/>
            </a:pP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Teoria e Progettazione circuiti elettrici ed elettronici(5 ore/sett):</a:t>
            </a:r>
            <a:r>
              <a:rPr lang="it" sz="1500" b="1" strike="noStrike">
                <a:latin typeface="Arial"/>
                <a:ea typeface="Arial"/>
                <a:cs typeface="Arial"/>
                <a:sym typeface="Arial"/>
              </a:rPr>
              <a:t> Dispositivi elettronici a semiconduttore - Disegno di fabbricazione dei circuiti stampati - Dispositivi elettronici analogici - Dispositivi elettronici programmabili - Le schede Arduino e Raspberry Pi - Progettazione elettronica e sicurezza. Elementi di Reti di Telecomunicazione.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-31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Noto Sans Symbols"/>
              <a:buChar char="●"/>
            </a:pPr>
            <a:r>
              <a:rPr lang="it" sz="15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Sistemi elettronici automatici (5 ore/sett): </a:t>
            </a:r>
            <a:r>
              <a:rPr lang="it" sz="1500" b="1" strike="noStrike">
                <a:latin typeface="Arial"/>
                <a:ea typeface="Arial"/>
                <a:cs typeface="Arial"/>
                <a:sym typeface="Arial"/>
              </a:rPr>
              <a:t>Hardware e software dei microprocessori e microcontrollori - Microcontrollori PIC/ATMEL - Programmazione in linguaggio C dei microcontrollori - Progetto e simulazione di automi con microprocessori - Automazione industriale - Trasformata e antitrasformata di Laplace - Studio e simulazione dei sistemi nel dominio della trasformata - Il dominio della frequenza - Diagrammi di Bode e di Nyquist - 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 txBox="1"/>
          <p:nvPr/>
        </p:nvSpPr>
        <p:spPr>
          <a:xfrm>
            <a:off x="979654" y="122225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/>
        </p:nvSpPr>
        <p:spPr>
          <a:xfrm>
            <a:off x="326551" y="612348"/>
            <a:ext cx="8653606" cy="244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latin typeface="Arial"/>
                <a:ea typeface="Arial"/>
                <a:cs typeface="Arial"/>
                <a:sym typeface="Arial"/>
              </a:rPr>
              <a:t>Esempio di modulo che coinvolge tutte le discipline: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Controllo remoto di uno striscione scorrevole via rete: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0" strike="noStrike">
                <a:latin typeface="Arial"/>
                <a:ea typeface="Arial"/>
                <a:cs typeface="Arial"/>
                <a:sym typeface="Arial"/>
              </a:rPr>
              <a:t>3 mondi:		</a:t>
            </a: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Elettronica ed Elettrotecnica:</a:t>
            </a:r>
            <a:r>
              <a:rPr lang="it" sz="1100" b="0" strike="noStrike">
                <a:latin typeface="Arial"/>
                <a:ea typeface="Arial"/>
                <a:cs typeface="Arial"/>
                <a:sym typeface="Arial"/>
              </a:rPr>
              <a:t>	il circuito elettronico del banner										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Sistemi Automatici: </a:t>
            </a:r>
            <a:r>
              <a:rPr lang="it" sz="1100" b="0" strike="noStrike">
                <a:latin typeface="Arial"/>
                <a:ea typeface="Arial"/>
                <a:cs typeface="Arial"/>
                <a:sym typeface="Arial"/>
              </a:rPr>
              <a:t>La programmazione del microprocessore che sovraintende al funzionamento.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0" strike="noStrike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Teoria e Progettazione dei Sistemi Elettrici ed Elettronici: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lang="it" sz="11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Progettazione, assemblaggio e collaudo delle varie 	 componenti Hardware del dispositivo.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26" y="3061751"/>
            <a:ext cx="5898324" cy="20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 txBox="1"/>
          <p:nvPr/>
        </p:nvSpPr>
        <p:spPr>
          <a:xfrm>
            <a:off x="6645900" y="3073506"/>
            <a:ext cx="20904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 strike="noStrike">
                <a:solidFill>
                  <a:schemeClr val="hlink"/>
                </a:solidFill>
                <a:hlinkClick r:id="rId4"/>
              </a:rPr>
              <a:t>Clip Video Banner</a:t>
            </a:r>
            <a:endParaRPr sz="1700" b="1" strike="noStrike"/>
          </a:p>
        </p:txBody>
      </p:sp>
      <p:sp>
        <p:nvSpPr>
          <p:cNvPr id="164" name="Google Shape;164;p33"/>
          <p:cNvSpPr txBox="1"/>
          <p:nvPr/>
        </p:nvSpPr>
        <p:spPr>
          <a:xfrm>
            <a:off x="979654" y="122225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3"/>
          <p:cNvSpPr txBox="1"/>
          <p:nvPr/>
        </p:nvSpPr>
        <p:spPr>
          <a:xfrm>
            <a:off x="6120200" y="3379675"/>
            <a:ext cx="26967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 strike="noStrike">
                <a:solidFill>
                  <a:schemeClr val="hlink"/>
                </a:solidFill>
                <a:hlinkClick r:id="rId5"/>
              </a:rPr>
              <a:t>Clip Video interno banner</a:t>
            </a:r>
            <a:endParaRPr sz="1600" b="1" strike="noStrik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/>
        </p:nvSpPr>
        <p:spPr>
          <a:xfrm>
            <a:off x="326550" y="734825"/>
            <a:ext cx="8490300" cy="41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Quinto anno: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strike="noStrike">
                <a:solidFill>
                  <a:srgbClr val="00DCFF"/>
                </a:solidFill>
                <a:latin typeface="Arial"/>
                <a:ea typeface="Arial"/>
                <a:cs typeface="Arial"/>
                <a:sym typeface="Arial"/>
              </a:rPr>
              <a:t>Discipline</a:t>
            </a:r>
            <a:r>
              <a:rPr lang="it" sz="1500" b="1" strike="noStrike">
                <a:solidFill>
                  <a:srgbClr val="00DC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-381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Noto Sans Symbols"/>
              <a:buChar char="●"/>
            </a:pPr>
            <a:r>
              <a:rPr lang="it" sz="16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Elettronica ed elettrotecnica (6 ore/sett):</a:t>
            </a:r>
            <a:r>
              <a:rPr lang="it" sz="16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reazione, amplificatori di potenza lineari e non lineari, circuiti formatori d'onda, oscillatori. Dispositivi di conversione della tensione di alimentazione - 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-381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Noto Sans Symbols"/>
              <a:buChar char="●"/>
            </a:pPr>
            <a:r>
              <a:rPr lang="it" sz="1600" b="1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Teoria e Progettazione circuiti elettrici ed elettronici(6 ore/sett):</a:t>
            </a:r>
            <a:r>
              <a:rPr lang="it" sz="1600" b="1" strike="noStrike">
                <a:latin typeface="Arial"/>
                <a:ea typeface="Arial"/>
                <a:cs typeface="Arial"/>
                <a:sym typeface="Arial"/>
              </a:rPr>
              <a:t>Trasduttori per applicazioni elettriche - Dispositivi elettronici di potenza - Dispositivi optoelettronici - Elementi di Reti di Telecomunicazione.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Sistemi elettronici automatici(5 ore/sett):</a:t>
            </a:r>
            <a:r>
              <a:rPr lang="it" sz="1600" b="1" strike="noStrike">
                <a:latin typeface="Arial"/>
                <a:ea typeface="Arial"/>
                <a:cs typeface="Arial"/>
                <a:sym typeface="Arial"/>
              </a:rPr>
              <a:t> Sistemi di acquisizione e distribuzione dati: Conversione digitale-analogico e analogico-digitale - Principi di interfacciamento. Controlli automatici - Stabilità e stabilizzazione, Automazione: Sensori e trasduttori - Motori, servomotori e azionamenti - Altri elementi specifici dell'automazione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/>
          <p:nvPr/>
        </p:nvSpPr>
        <p:spPr>
          <a:xfrm>
            <a:off x="979654" y="122225"/>
            <a:ext cx="7510677" cy="49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Articolazione Elettronica  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(Indirizzo Elettronica &amp; Elettrotecnica</a:t>
            </a:r>
            <a:r>
              <a:rPr lang="it" sz="1800" b="0" strike="noStrike">
                <a:solidFill>
                  <a:srgbClr val="00CC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Presentazione su schermo (16:9)</PresentationFormat>
  <Paragraphs>182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Simple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Massimiliano</cp:lastModifiedBy>
  <cp:revision>1</cp:revision>
  <dcterms:modified xsi:type="dcterms:W3CDTF">2020-11-14T17:31:56Z</dcterms:modified>
</cp:coreProperties>
</file>